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5B58CF7-A9F2-4F0F-AA8D-39D7FC115495}" type="datetimeFigureOut">
              <a:rPr lang="es-ES" smtClean="0"/>
              <a:t>29/04/2016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02867AC-61BD-430E-93EE-72BB47D8182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Ley de Responsabilidades de los Servidores </a:t>
            </a:r>
            <a:r>
              <a:rPr lang="es-ES" sz="3600" dirty="0"/>
              <a:t>P</a:t>
            </a:r>
            <a:r>
              <a:rPr lang="es-ES" sz="3600" dirty="0" smtClean="0"/>
              <a:t>úblicos del Estado y Municipios</a:t>
            </a:r>
            <a:endParaRPr lang="es-ES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Sábado 30 de abril 2016. </a:t>
            </a:r>
          </a:p>
          <a:p>
            <a:r>
              <a:rPr lang="es-ES" dirty="0" smtClean="0"/>
              <a:t>Toluca, Estado de México.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0451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¿Quién valorará?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La Legislatura valorará la existencia y gravedad de los actos u omisiones a que se refiere</a:t>
            </a:r>
          </a:p>
          <a:p>
            <a:pPr algn="just"/>
            <a:r>
              <a:rPr lang="es-ES" dirty="0"/>
              <a:t>este artículo. Cuando aquellos tengan carácter delictuoso se formulará la declaración de</a:t>
            </a:r>
          </a:p>
          <a:p>
            <a:pPr algn="just"/>
            <a:r>
              <a:rPr lang="es-ES" dirty="0"/>
              <a:t>procedencia a la que alude la presente ley y se estará a lo dispuesto por la legislación</a:t>
            </a:r>
          </a:p>
          <a:p>
            <a:pPr algn="just"/>
            <a:r>
              <a:rPr lang="es-ES" dirty="0"/>
              <a:t>penal</a:t>
            </a:r>
          </a:p>
        </p:txBody>
      </p:sp>
    </p:spTree>
    <p:extLst>
      <p:ext uri="{BB962C8B-B14F-4D97-AF65-F5344CB8AC3E}">
        <p14:creationId xmlns:p14="http://schemas.microsoft.com/office/powerpoint/2010/main" val="3305708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</a:t>
            </a:r>
            <a:r>
              <a:rPr lang="es-ES" dirty="0" smtClean="0"/>
              <a:t>anciones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Artículo 8.- Si la resolución que se dicte en el juicio político es condenatoria, se</a:t>
            </a:r>
          </a:p>
          <a:p>
            <a:pPr algn="just"/>
            <a:r>
              <a:rPr lang="es-ES" dirty="0"/>
              <a:t>sancionará al servidor público con destitución. Podrá también imponerse inhabilitación</a:t>
            </a:r>
          </a:p>
          <a:p>
            <a:pPr algn="just"/>
            <a:r>
              <a:rPr lang="es-ES" dirty="0"/>
              <a:t>para el ejercicio de empleos, cargos o comisiones en el servicio público desde un año</a:t>
            </a:r>
          </a:p>
          <a:p>
            <a:pPr algn="just"/>
            <a:r>
              <a:rPr lang="es-ES" dirty="0"/>
              <a:t>hasta veinte años. </a:t>
            </a:r>
          </a:p>
        </p:txBody>
      </p:sp>
    </p:spTree>
    <p:extLst>
      <p:ext uri="{BB962C8B-B14F-4D97-AF65-F5344CB8AC3E}">
        <p14:creationId xmlns:p14="http://schemas.microsoft.com/office/powerpoint/2010/main" val="83721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Procedimiento Juicio Político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Artículo 9.- El juicio político sólo podrá iniciarse durante el tiempo en que el servidor</a:t>
            </a:r>
          </a:p>
          <a:p>
            <a:pPr algn="just"/>
            <a:r>
              <a:rPr lang="es-ES" dirty="0"/>
              <a:t>público desempeñe su empleo, cargo o comisión y dentro de un año después de la</a:t>
            </a:r>
          </a:p>
          <a:p>
            <a:pPr algn="just"/>
            <a:r>
              <a:rPr lang="es-ES" dirty="0"/>
              <a:t>conclusión de sus funciones. Las sanciones respectivas se aplicarán en un período no</a:t>
            </a:r>
          </a:p>
          <a:p>
            <a:pPr algn="just"/>
            <a:r>
              <a:rPr lang="es-ES" dirty="0"/>
              <a:t>mayor de un año a partir de iniciado el procedimiento.</a:t>
            </a:r>
          </a:p>
        </p:txBody>
      </p:sp>
    </p:spTree>
    <p:extLst>
      <p:ext uri="{BB962C8B-B14F-4D97-AF65-F5344CB8AC3E}">
        <p14:creationId xmlns:p14="http://schemas.microsoft.com/office/powerpoint/2010/main" val="616678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ejercicios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Casos concretos que recibirán en fichas técnicas</a:t>
            </a:r>
          </a:p>
          <a:p>
            <a:pPr algn="just"/>
            <a:r>
              <a:rPr lang="es-ES" dirty="0" smtClean="0"/>
              <a:t>Los alumnos deberán cuadrar el tipo de delito dependiendo del caso concreto y establecer la sanción correspondiente conforme a derecho.</a:t>
            </a:r>
          </a:p>
          <a:p>
            <a:endParaRPr lang="es-ES" dirty="0" smtClean="0"/>
          </a:p>
          <a:p>
            <a:r>
              <a:rPr lang="es-ES" smtClean="0"/>
              <a:t>Mapa conceptual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579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Marco Histórico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Los alumnos conocerán el contexto social que se vivía en el año de 1994 bajo el mandato del Gobernador Ignacio Pichardo Pagaza que lo llevó a decretar la Ley en cuestión.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r>
              <a:rPr lang="es-ES" dirty="0" smtClean="0"/>
              <a:t>Dinámica de memorización y comprensión.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689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Marco Constitucional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902031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Ley Reglamentaria del Título Séptimo de la Constitución </a:t>
            </a:r>
          </a:p>
          <a:p>
            <a:pPr algn="just"/>
            <a:r>
              <a:rPr lang="es-ES" dirty="0" smtClean="0"/>
              <a:t>¿Quiénes son sujetos de responsabilidad?</a:t>
            </a:r>
          </a:p>
          <a:p>
            <a:pPr algn="just"/>
            <a:r>
              <a:rPr lang="es-ES" dirty="0" smtClean="0"/>
              <a:t>¿Qué son las obligaciones en el servicio público?</a:t>
            </a:r>
          </a:p>
          <a:p>
            <a:pPr algn="just"/>
            <a:r>
              <a:rPr lang="es-ES" dirty="0" smtClean="0"/>
              <a:t>¿Cuál es la naturaleza de las sanciones? </a:t>
            </a:r>
          </a:p>
          <a:p>
            <a:pPr algn="just"/>
            <a:r>
              <a:rPr lang="es-ES" dirty="0" smtClean="0"/>
              <a:t>(administrativa, disciplinaria y resarcitoria)</a:t>
            </a:r>
          </a:p>
          <a:p>
            <a:pPr algn="just"/>
            <a:r>
              <a:rPr lang="es-ES" dirty="0" smtClean="0"/>
              <a:t>¿Quiénes son las autoridades competentes?</a:t>
            </a:r>
          </a:p>
          <a:p>
            <a:pPr algn="just"/>
            <a:r>
              <a:rPr lang="es-ES" dirty="0" smtClean="0"/>
              <a:t>¿Qué entendemos por registro patrimonial?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988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Sujetos de la Ley:</a:t>
            </a:r>
          </a:p>
          <a:p>
            <a:pPr algn="just"/>
            <a:r>
              <a:rPr lang="es-ES" dirty="0"/>
              <a:t>Artículo 2.- Son sujetos de esta Ley, toda persona que desempeñe un empleo, cargo o</a:t>
            </a:r>
          </a:p>
          <a:p>
            <a:pPr algn="just"/>
            <a:r>
              <a:rPr lang="es-ES" dirty="0"/>
              <a:t>comisión, de cualquier naturaleza en la administración pública estatal o municipal, en</a:t>
            </a:r>
          </a:p>
          <a:p>
            <a:pPr algn="just"/>
            <a:r>
              <a:rPr lang="es-ES" dirty="0"/>
              <a:t>sus organismos auxiliares y fideicomisos públicos, y en los poderes Legislativo, Judicial</a:t>
            </a:r>
          </a:p>
          <a:p>
            <a:pPr algn="just"/>
            <a:r>
              <a:rPr lang="es-ES" dirty="0"/>
              <a:t>del Estado y en el Tribunal de lo Contencioso Administrativo del Estado, con</a:t>
            </a:r>
          </a:p>
          <a:p>
            <a:pPr algn="just"/>
            <a:r>
              <a:rPr lang="es-ES" dirty="0"/>
              <a:t>independencia del acto jurídico que les dio origen.</a:t>
            </a:r>
          </a:p>
        </p:txBody>
      </p:sp>
    </p:spTree>
    <p:extLst>
      <p:ext uri="{BB962C8B-B14F-4D97-AF65-F5344CB8AC3E}">
        <p14:creationId xmlns:p14="http://schemas.microsoft.com/office/powerpoint/2010/main" val="345258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También se obligan…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También quedan sujetos a esta Ley, aquellas personas que manejen o administren</a:t>
            </a:r>
          </a:p>
          <a:p>
            <a:pPr algn="just"/>
            <a:r>
              <a:rPr lang="es-ES" dirty="0"/>
              <a:t>recursos económicos estatales, municipales, concertados o convenidos por el Estado con</a:t>
            </a:r>
          </a:p>
          <a:p>
            <a:pPr algn="just"/>
            <a:r>
              <a:rPr lang="es-ES" dirty="0"/>
              <a:t>la Federación o con sus Municipios; y aquellas que en los términos del artículo 73 de esta</a:t>
            </a:r>
          </a:p>
          <a:p>
            <a:pPr algn="just"/>
            <a:r>
              <a:rPr lang="es-ES" dirty="0"/>
              <a:t>Ley, se beneficien con adquisiciones, enajenaciones, arrendamientos, mantenimientos y</a:t>
            </a:r>
          </a:p>
          <a:p>
            <a:pPr algn="just"/>
            <a:r>
              <a:rPr lang="es-ES" dirty="0"/>
              <a:t>construcción de obras públicas, así como prestación de servicios relacionados, que</a:t>
            </a:r>
          </a:p>
          <a:p>
            <a:pPr algn="just"/>
            <a:r>
              <a:rPr lang="es-ES" dirty="0"/>
              <a:t>deriven de actos o contratos que se realicen con cargo a dichos recursos.</a:t>
            </a:r>
          </a:p>
        </p:txBody>
      </p:sp>
    </p:spTree>
    <p:extLst>
      <p:ext uri="{BB962C8B-B14F-4D97-AF65-F5344CB8AC3E}">
        <p14:creationId xmlns:p14="http://schemas.microsoft.com/office/powerpoint/2010/main" val="36915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Autoridades competentes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dirty="0"/>
              <a:t>Artículo 3.- Las autoridades competentes para aplicar la presente ley, serán:</a:t>
            </a:r>
          </a:p>
          <a:p>
            <a:pPr algn="just"/>
            <a:r>
              <a:rPr lang="es-ES" dirty="0"/>
              <a:t>I. La Legislatura del Estado;</a:t>
            </a:r>
          </a:p>
          <a:p>
            <a:pPr algn="just"/>
            <a:r>
              <a:rPr lang="es-ES" dirty="0"/>
              <a:t>II. El Consejo de la Judicatura del Estado;</a:t>
            </a:r>
          </a:p>
          <a:p>
            <a:pPr algn="just"/>
            <a:r>
              <a:rPr lang="es-ES" dirty="0"/>
              <a:t>III. El Consejo de </a:t>
            </a:r>
            <a:r>
              <a:rPr lang="es-ES" dirty="0" smtClean="0"/>
              <a:t>la </a:t>
            </a:r>
            <a:r>
              <a:rPr lang="es-ES" dirty="0"/>
              <a:t>Justicia Administrativa</a:t>
            </a:r>
            <a:r>
              <a:rPr lang="es-ES" dirty="0" smtClean="0"/>
              <a:t>.</a:t>
            </a:r>
          </a:p>
          <a:p>
            <a:pPr algn="just"/>
            <a:r>
              <a:rPr lang="es-ES" dirty="0"/>
              <a:t>IV. La Secretaría de la Contraloría.</a:t>
            </a:r>
          </a:p>
          <a:p>
            <a:pPr algn="just"/>
            <a:r>
              <a:rPr lang="es-ES" dirty="0"/>
              <a:t>V. Las demás dependencias del Ejecutivo Estatal en el ámbito de sus atribuciones que les</a:t>
            </a:r>
          </a:p>
          <a:p>
            <a:pPr algn="just"/>
            <a:r>
              <a:rPr lang="es-ES" dirty="0"/>
              <a:t>otorga este ordenamiento.</a:t>
            </a:r>
          </a:p>
          <a:p>
            <a:pPr algn="just"/>
            <a:r>
              <a:rPr lang="es-ES" dirty="0"/>
              <a:t>VI. Los ayuntamientos y los presidentes municipales, salvo las responsabilidades</a:t>
            </a:r>
          </a:p>
          <a:p>
            <a:pPr algn="just"/>
            <a:r>
              <a:rPr lang="es-ES" dirty="0"/>
              <a:t>resarcitorias determinadas por el órgano superior de fiscalización del Estado de México.</a:t>
            </a:r>
          </a:p>
          <a:p>
            <a:pPr algn="just"/>
            <a:r>
              <a:rPr lang="es-ES" dirty="0"/>
              <a:t>VII. El Instituto Electoral del Estado de México;</a:t>
            </a:r>
          </a:p>
          <a:p>
            <a:pPr algn="just"/>
            <a:r>
              <a:rPr lang="es-ES" dirty="0"/>
              <a:t>VIII. Los demás órganos que determinen las leyes</a:t>
            </a:r>
          </a:p>
        </p:txBody>
      </p:sp>
    </p:spTree>
    <p:extLst>
      <p:ext uri="{BB962C8B-B14F-4D97-AF65-F5344CB8AC3E}">
        <p14:creationId xmlns:p14="http://schemas.microsoft.com/office/powerpoint/2010/main" val="290881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</a:t>
            </a:r>
            <a:r>
              <a:rPr lang="es-ES" dirty="0" smtClean="0"/>
              <a:t>rocedimientos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Artículo 5.- Son sujetos de juicio político los servidores públicos que menciona el artículo</a:t>
            </a:r>
          </a:p>
          <a:p>
            <a:pPr algn="just"/>
            <a:r>
              <a:rPr lang="es-ES" dirty="0"/>
              <a:t>131 de la Constitución Política del Estado Libre y Soberano de México.</a:t>
            </a:r>
          </a:p>
          <a:p>
            <a:pPr algn="just"/>
            <a:r>
              <a:rPr lang="es-ES" dirty="0"/>
              <a:t>El Gobernador del Estado, durante el ejercicio de su cargo sólo será responsable por</a:t>
            </a:r>
          </a:p>
          <a:p>
            <a:pPr algn="just"/>
            <a:r>
              <a:rPr lang="es-ES" dirty="0"/>
              <a:t>delitos graves del orden común y por delitos contra la soberanía del Estado, sin perjuicio</a:t>
            </a:r>
          </a:p>
          <a:p>
            <a:pPr algn="just"/>
            <a:r>
              <a:rPr lang="es-ES" dirty="0"/>
              <a:t>de la responsabilidad política que se consigna en los términos del artículo 110 de la</a:t>
            </a:r>
          </a:p>
          <a:p>
            <a:pPr algn="just"/>
            <a:r>
              <a:rPr lang="es-ES" dirty="0"/>
              <a:t>Constitución General de la República</a:t>
            </a:r>
          </a:p>
        </p:txBody>
      </p:sp>
    </p:spTree>
    <p:extLst>
      <p:ext uri="{BB962C8B-B14F-4D97-AF65-F5344CB8AC3E}">
        <p14:creationId xmlns:p14="http://schemas.microsoft.com/office/powerpoint/2010/main" val="89829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Delitos concretos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Artículo 7.- Redundan en perjuicio de los intereses públicos fundamentales y de su buen</a:t>
            </a:r>
          </a:p>
          <a:p>
            <a:pPr algn="just"/>
            <a:r>
              <a:rPr lang="es-ES" dirty="0"/>
              <a:t>despacho.</a:t>
            </a:r>
          </a:p>
          <a:p>
            <a:pPr algn="just"/>
            <a:r>
              <a:rPr lang="es-ES" dirty="0"/>
              <a:t>I. El ataque de las instituciones democráticas;</a:t>
            </a:r>
          </a:p>
          <a:p>
            <a:pPr algn="just"/>
            <a:r>
              <a:rPr lang="es-ES" dirty="0"/>
              <a:t>II. El ataque a la forma de gobierno republicano, representativo y popular del Estado, así</a:t>
            </a:r>
          </a:p>
          <a:p>
            <a:pPr algn="just"/>
            <a:r>
              <a:rPr lang="es-ES" dirty="0"/>
              <a:t>como a la organización política y administrativa de los Municipios;</a:t>
            </a:r>
          </a:p>
          <a:p>
            <a:pPr algn="just"/>
            <a:r>
              <a:rPr lang="es-ES" dirty="0"/>
              <a:t>III. Las violaciones graves a los derechos humanos y sus garantías;</a:t>
            </a:r>
          </a:p>
          <a:p>
            <a:pPr algn="just"/>
            <a:r>
              <a:rPr lang="es-ES" dirty="0"/>
              <a:t>IV. El ataque a la libertad de sufragio;</a:t>
            </a:r>
          </a:p>
          <a:p>
            <a:pPr algn="just"/>
            <a:r>
              <a:rPr lang="es-ES" dirty="0"/>
              <a:t>V. La usurpación de atribuciones;</a:t>
            </a:r>
          </a:p>
        </p:txBody>
      </p:sp>
    </p:spTree>
    <p:extLst>
      <p:ext uri="{BB962C8B-B14F-4D97-AF65-F5344CB8AC3E}">
        <p14:creationId xmlns:p14="http://schemas.microsoft.com/office/powerpoint/2010/main" val="265931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Delitos concretos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/>
              <a:t>VI. Cualquier infracción a la Constitución Local o a las leyes estatales cuando causen</a:t>
            </a:r>
          </a:p>
          <a:p>
            <a:r>
              <a:rPr lang="es-ES" dirty="0"/>
              <a:t>perjuicios graves al Estado, a uno o varios Municipios del mismo, o motive algún</a:t>
            </a:r>
          </a:p>
          <a:p>
            <a:r>
              <a:rPr lang="es-ES" dirty="0"/>
              <a:t>trastorno en el funcionamiento normal de las instituciones;</a:t>
            </a:r>
          </a:p>
          <a:p>
            <a:r>
              <a:rPr lang="es-ES" dirty="0"/>
              <a:t>VII. Las omisiones de carácter grave, en los términos de la fracción anterior; y</a:t>
            </a:r>
          </a:p>
          <a:p>
            <a:r>
              <a:rPr lang="es-ES" dirty="0"/>
              <a:t>VIII. Las violaciones graves a los planes, programas y presupuestos de administración</a:t>
            </a:r>
          </a:p>
          <a:p>
            <a:r>
              <a:rPr lang="es-ES" dirty="0"/>
              <a:t>pública estatal y municipal y a las leyes que determinen el manejo de los recursos</a:t>
            </a:r>
          </a:p>
          <a:p>
            <a:r>
              <a:rPr lang="es-ES" dirty="0"/>
              <a:t>económicos.</a:t>
            </a:r>
          </a:p>
          <a:p>
            <a:r>
              <a:rPr lang="es-ES" dirty="0"/>
              <a:t>No procede el juicio político por la mera expresión de ideas.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1778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</TotalTime>
  <Words>857</Words>
  <Application>Microsoft Office PowerPoint</Application>
  <PresentationFormat>Presentación en pantalla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Chincheta</vt:lpstr>
      <vt:lpstr>Ley de Responsabilidades de los Servidores Públicos del Estado y Municipios</vt:lpstr>
      <vt:lpstr>Marco Histórico</vt:lpstr>
      <vt:lpstr>Marco Constitucional</vt:lpstr>
      <vt:lpstr>Definiciones </vt:lpstr>
      <vt:lpstr>También se obligan…</vt:lpstr>
      <vt:lpstr>Autoridades competentes</vt:lpstr>
      <vt:lpstr>Procedimientos</vt:lpstr>
      <vt:lpstr>Delitos concretos</vt:lpstr>
      <vt:lpstr>Delitos concretos</vt:lpstr>
      <vt:lpstr>¿Quién valorará?</vt:lpstr>
      <vt:lpstr>Sanciones</vt:lpstr>
      <vt:lpstr>Procedimiento Juicio Político</vt:lpstr>
      <vt:lpstr>ejercicios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 Responsabilidades de los Servidores Públicos del Estado y Municipios</dc:title>
  <dc:creator>xyz123</dc:creator>
  <cp:lastModifiedBy>Z400</cp:lastModifiedBy>
  <cp:revision>2</cp:revision>
  <dcterms:created xsi:type="dcterms:W3CDTF">2016-04-29T04:23:32Z</dcterms:created>
  <dcterms:modified xsi:type="dcterms:W3CDTF">2016-04-29T19:27:59Z</dcterms:modified>
</cp:coreProperties>
</file>